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70" r:id="rId5"/>
    <p:sldId id="271" r:id="rId6"/>
    <p:sldId id="262" r:id="rId7"/>
    <p:sldId id="273" r:id="rId8"/>
    <p:sldId id="261" r:id="rId9"/>
    <p:sldId id="280" r:id="rId10"/>
    <p:sldId id="275" r:id="rId11"/>
    <p:sldId id="272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36122438-EE06-4522-9A46-C55B7082A5E4}">
          <p14:sldIdLst>
            <p14:sldId id="256"/>
            <p14:sldId id="264"/>
            <p14:sldId id="259"/>
            <p14:sldId id="270"/>
            <p14:sldId id="271"/>
            <p14:sldId id="262"/>
            <p14:sldId id="273"/>
            <p14:sldId id="261"/>
            <p14:sldId id="280"/>
            <p14:sldId id="275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989"/>
    <a:srgbClr val="464675"/>
    <a:srgbClr val="D1BBAE"/>
    <a:srgbClr val="6E7474"/>
    <a:srgbClr val="928075"/>
    <a:srgbClr val="968678"/>
    <a:srgbClr val="ADA097"/>
    <a:srgbClr val="C2C2C4"/>
    <a:srgbClr val="BB8D73"/>
    <a:srgbClr val="9CD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39" autoAdjust="0"/>
  </p:normalViewPr>
  <p:slideViewPr>
    <p:cSldViewPr snapToGrid="0">
      <p:cViewPr varScale="1">
        <p:scale>
          <a:sx n="81" d="100"/>
          <a:sy n="81" d="100"/>
        </p:scale>
        <p:origin x="72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430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240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28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136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654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83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031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97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50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11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734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955DC-8F29-44A1-A9E2-F4A8937C9EB0}" type="datetimeFigureOut">
              <a:rPr lang="tr-TR" smtClean="0"/>
              <a:t>4.01.2023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AF456-B8D4-4EC1-8DBA-500D5D89D8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4" b="34800"/>
          <a:stretch/>
        </p:blipFill>
        <p:spPr>
          <a:xfrm>
            <a:off x="0" y="-1651000"/>
            <a:ext cx="12219215" cy="91059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7734300" y="3644900"/>
            <a:ext cx="4011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 smtClean="0">
                <a:solidFill>
                  <a:schemeClr val="bg1"/>
                </a:solidFill>
                <a:latin typeface="IzmirNarrow-Heavy" panose="02000506040000020004" pitchFamily="50" charset="-94"/>
              </a:rPr>
              <a:t>PERFORMANCE </a:t>
            </a:r>
          </a:p>
          <a:p>
            <a:pPr algn="ctr"/>
            <a:r>
              <a:rPr lang="tr-TR" sz="3600" spc="300" dirty="0" smtClean="0">
                <a:solidFill>
                  <a:schemeClr val="bg1"/>
                </a:solidFill>
                <a:latin typeface="IzmirNarrow-Heavy" panose="02000506040000020004" pitchFamily="50" charset="-94"/>
              </a:rPr>
              <a:t>PIQUE</a:t>
            </a:r>
            <a:endParaRPr lang="tr-TR" sz="3600" spc="300" dirty="0">
              <a:solidFill>
                <a:schemeClr val="bg1"/>
              </a:solidFill>
              <a:latin typeface="IzmirNarrow-Heavy" panose="02000506040000020004" pitchFamily="50" charset="-94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041" y="5011132"/>
            <a:ext cx="1846868" cy="18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44032" r="11574" b="18429"/>
          <a:stretch/>
        </p:blipFill>
        <p:spPr>
          <a:xfrm rot="5400000">
            <a:off x="8128000" y="389468"/>
            <a:ext cx="4148663" cy="39116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8" r="10162"/>
          <a:stretch/>
        </p:blipFill>
        <p:spPr>
          <a:xfrm>
            <a:off x="8266922" y="-331615"/>
            <a:ext cx="4040156" cy="50502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7253" r="20011" b="10900"/>
          <a:stretch/>
        </p:blipFill>
        <p:spPr>
          <a:xfrm>
            <a:off x="4216400" y="355599"/>
            <a:ext cx="3996267" cy="379306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r="8750" b="10524"/>
          <a:stretch/>
        </p:blipFill>
        <p:spPr>
          <a:xfrm>
            <a:off x="4114801" y="-291980"/>
            <a:ext cx="4189446" cy="451874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45329" r="11371" b="20019"/>
          <a:stretch/>
        </p:blipFill>
        <p:spPr>
          <a:xfrm rot="5400000">
            <a:off x="-475015" y="237948"/>
            <a:ext cx="4912430" cy="41317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2"/>
          <a:stretch/>
        </p:blipFill>
        <p:spPr>
          <a:xfrm>
            <a:off x="-422222" y="-247636"/>
            <a:ext cx="4537022" cy="505020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0769" y="4730234"/>
            <a:ext cx="161403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Izmir-Regular" panose="02000503000000020004" pitchFamily="50" charset="-94"/>
              </a:rPr>
              <a:t>E20369-001 </a:t>
            </a:r>
            <a:endParaRPr lang="tr-TR" b="1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96%PA4%EA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190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207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720319" y="4730233"/>
            <a:ext cx="1588255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E20386-001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smtClean="0">
                <a:latin typeface="Izmir-Regular" panose="02000503000000020004" pitchFamily="50" charset="-94"/>
              </a:rPr>
              <a:t>95%PA5%EA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220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164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739869" y="4730233"/>
            <a:ext cx="159069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E20407-002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100%PES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170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172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8052318" y="4177781"/>
            <a:ext cx="363894" cy="338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61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2955" r="13959" b="13014"/>
          <a:stretch/>
        </p:blipFill>
        <p:spPr>
          <a:xfrm>
            <a:off x="8229599" y="304800"/>
            <a:ext cx="4013201" cy="389466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8" r="10162"/>
          <a:stretch/>
        </p:blipFill>
        <p:spPr>
          <a:xfrm>
            <a:off x="8266922" y="-331615"/>
            <a:ext cx="4040156" cy="505020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25742" b="32608"/>
          <a:stretch/>
        </p:blipFill>
        <p:spPr>
          <a:xfrm>
            <a:off x="4131733" y="407550"/>
            <a:ext cx="4131734" cy="382578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r="8750" b="10524"/>
          <a:stretch/>
        </p:blipFill>
        <p:spPr>
          <a:xfrm>
            <a:off x="4114801" y="-291980"/>
            <a:ext cx="4189446" cy="451874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1" t="51333" r="19453" b="18641"/>
          <a:stretch/>
        </p:blipFill>
        <p:spPr>
          <a:xfrm rot="5400000">
            <a:off x="-127002" y="279399"/>
            <a:ext cx="4334933" cy="418253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2"/>
          <a:stretch/>
        </p:blipFill>
        <p:spPr>
          <a:xfrm>
            <a:off x="-405289" y="-247636"/>
            <a:ext cx="4537022" cy="505020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0769" y="4730234"/>
            <a:ext cx="159800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Izmir-Regular" panose="02000503000000020004" pitchFamily="50" charset="-94"/>
              </a:rPr>
              <a:t>E20392-003</a:t>
            </a:r>
            <a:endParaRPr lang="tr-TR" b="1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96%PA4%EA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210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184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720319" y="4730233"/>
            <a:ext cx="1593641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E20383-001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92%PA8%EA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240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150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739869" y="4730233"/>
            <a:ext cx="160588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E20381-001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>
              <a:latin typeface="Izmir-Regular" panose="02000503000000020004" pitchFamily="50" charset="-94"/>
            </a:endParaRPr>
          </a:p>
          <a:p>
            <a:r>
              <a:rPr lang="tr-TR" sz="1600" dirty="0" smtClean="0">
                <a:latin typeface="Izmir-Regular" panose="02000503000000020004" pitchFamily="50" charset="-94"/>
              </a:rPr>
              <a:t>94%PA6%EA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200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172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8052318" y="4177781"/>
            <a:ext cx="363894" cy="338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14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658145" y="2152650"/>
            <a:ext cx="53558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dirty="0" err="1" smtClean="0"/>
              <a:t>Performance</a:t>
            </a:r>
            <a:r>
              <a:rPr lang="tr-TR" dirty="0" smtClean="0"/>
              <a:t> </a:t>
            </a:r>
            <a:r>
              <a:rPr lang="tr-TR" dirty="0" err="1"/>
              <a:t>Pique’s</a:t>
            </a:r>
            <a:r>
              <a:rPr lang="tr-TR" dirty="0"/>
              <a:t> </a:t>
            </a:r>
            <a:r>
              <a:rPr lang="tr-TR" dirty="0" err="1"/>
              <a:t>soft</a:t>
            </a:r>
            <a:r>
              <a:rPr lang="tr-TR" dirty="0"/>
              <a:t>, </a:t>
            </a:r>
            <a:r>
              <a:rPr lang="tr-TR" dirty="0" err="1"/>
              <a:t>stretchy</a:t>
            </a:r>
            <a:r>
              <a:rPr lang="tr-TR" dirty="0"/>
              <a:t> </a:t>
            </a:r>
            <a:r>
              <a:rPr lang="tr-TR" dirty="0" err="1"/>
              <a:t>composition</a:t>
            </a:r>
            <a:r>
              <a:rPr lang="tr-TR" dirty="0"/>
              <a:t> is </a:t>
            </a:r>
            <a:r>
              <a:rPr lang="tr-TR" dirty="0" err="1"/>
              <a:t>perfect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moisture-wicking</a:t>
            </a:r>
            <a:r>
              <a:rPr lang="tr-TR" dirty="0"/>
              <a:t> </a:t>
            </a:r>
            <a:r>
              <a:rPr lang="tr-TR" dirty="0" err="1"/>
              <a:t>athletic</a:t>
            </a:r>
            <a:r>
              <a:rPr lang="tr-TR" dirty="0"/>
              <a:t> </a:t>
            </a:r>
            <a:r>
              <a:rPr lang="tr-TR" dirty="0" err="1"/>
              <a:t>apparel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tennis</a:t>
            </a:r>
            <a:r>
              <a:rPr lang="tr-TR" dirty="0"/>
              <a:t> </a:t>
            </a:r>
            <a:r>
              <a:rPr lang="tr-TR" dirty="0" err="1"/>
              <a:t>dresses</a:t>
            </a:r>
            <a:r>
              <a:rPr lang="tr-TR" dirty="0"/>
              <a:t>, yoga </a:t>
            </a:r>
            <a:r>
              <a:rPr lang="tr-TR" dirty="0" err="1"/>
              <a:t>tops</a:t>
            </a:r>
            <a:r>
              <a:rPr lang="tr-TR" dirty="0"/>
              <a:t> </a:t>
            </a:r>
            <a:r>
              <a:rPr lang="tr-TR" dirty="0" err="1"/>
              <a:t>etc</a:t>
            </a:r>
            <a:r>
              <a:rPr lang="tr-TR" dirty="0"/>
              <a:t>., </a:t>
            </a:r>
            <a:r>
              <a:rPr lang="tr-TR" dirty="0" err="1"/>
              <a:t>offering</a:t>
            </a:r>
            <a:r>
              <a:rPr lang="tr-TR" dirty="0"/>
              <a:t> a </a:t>
            </a:r>
            <a:r>
              <a:rPr lang="tr-TR" dirty="0" err="1"/>
              <a:t>soil-release</a:t>
            </a:r>
            <a:r>
              <a:rPr lang="tr-TR" dirty="0"/>
              <a:t> </a:t>
            </a:r>
            <a:r>
              <a:rPr lang="tr-TR" dirty="0" err="1"/>
              <a:t>finish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enhanced</a:t>
            </a:r>
            <a:r>
              <a:rPr lang="tr-TR" dirty="0"/>
              <a:t> </a:t>
            </a:r>
            <a:r>
              <a:rPr lang="tr-TR" dirty="0" err="1"/>
              <a:t>laundering</a:t>
            </a:r>
            <a:r>
              <a:rPr lang="tr-TR" dirty="0"/>
              <a:t>.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Wrinkle-resistant</a:t>
            </a:r>
            <a:r>
              <a:rPr lang="tr-TR" dirty="0" smtClean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easy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pack</a:t>
            </a:r>
            <a:r>
              <a:rPr lang="tr-TR" dirty="0" smtClean="0"/>
              <a:t> </a:t>
            </a:r>
            <a:r>
              <a:rPr lang="tr-TR" dirty="0"/>
              <a:t>in a </a:t>
            </a:r>
            <a:r>
              <a:rPr lang="tr-TR" dirty="0" err="1"/>
              <a:t>small</a:t>
            </a:r>
            <a:r>
              <a:rPr lang="tr-TR" dirty="0"/>
              <a:t> </a:t>
            </a:r>
            <a:r>
              <a:rPr lang="tr-TR" dirty="0" err="1" smtClean="0"/>
              <a:t>bag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1562100"/>
            <a:ext cx="5613400" cy="84201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50" y="4237880"/>
            <a:ext cx="2602350" cy="2522439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365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5041900" y="3952130"/>
            <a:ext cx="7150100" cy="1079500"/>
          </a:xfrm>
          <a:prstGeom prst="rect">
            <a:avLst/>
          </a:prstGeom>
          <a:solidFill>
            <a:srgbClr val="848989"/>
          </a:solidFill>
          <a:ln>
            <a:solidFill>
              <a:srgbClr val="84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5041900" y="2593935"/>
            <a:ext cx="7150100" cy="1079500"/>
          </a:xfrm>
          <a:prstGeom prst="rect">
            <a:avLst/>
          </a:prstGeom>
          <a:solidFill>
            <a:srgbClr val="848989"/>
          </a:solidFill>
          <a:ln>
            <a:solidFill>
              <a:srgbClr val="84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5041900" y="1219200"/>
            <a:ext cx="7150100" cy="1079500"/>
          </a:xfrm>
          <a:prstGeom prst="rect">
            <a:avLst/>
          </a:prstGeom>
          <a:solidFill>
            <a:srgbClr val="848989"/>
          </a:solidFill>
          <a:ln>
            <a:solidFill>
              <a:srgbClr val="84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6702224" y="1508740"/>
            <a:ext cx="46642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STRONG WASH DURABILITY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COMFORTABLE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endParaRPr lang="tr-TR" sz="2800" dirty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LIGHTWEIGHT 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0" y="436412"/>
            <a:ext cx="2007973" cy="5784774"/>
          </a:xfrm>
          <a:prstGeom prst="rect">
            <a:avLst/>
          </a:prstGeom>
          <a:solidFill>
            <a:srgbClr val="6E7474">
              <a:alpha val="85098"/>
            </a:srgbClr>
          </a:solidFill>
          <a:ln>
            <a:solidFill>
              <a:srgbClr val="6E74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i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86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9"/>
          <a:stretch/>
        </p:blipFill>
        <p:spPr>
          <a:xfrm>
            <a:off x="-5385351" y="0"/>
            <a:ext cx="9101319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r="1"/>
          <a:stretch/>
        </p:blipFill>
        <p:spPr>
          <a:xfrm>
            <a:off x="4212077" y="1249295"/>
            <a:ext cx="4456392" cy="393214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2" r="10162"/>
          <a:stretch/>
        </p:blipFill>
        <p:spPr>
          <a:xfrm>
            <a:off x="4066164" y="830097"/>
            <a:ext cx="4094498" cy="505020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r="39589"/>
          <a:stretch/>
        </p:blipFill>
        <p:spPr>
          <a:xfrm>
            <a:off x="8087153" y="1031132"/>
            <a:ext cx="4082149" cy="41479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2" r="10163"/>
          <a:stretch/>
        </p:blipFill>
        <p:spPr>
          <a:xfrm>
            <a:off x="8033856" y="830097"/>
            <a:ext cx="4142993" cy="505020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333485" y="5274382"/>
            <a:ext cx="174759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W2071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smtClean="0">
                <a:latin typeface="Izmir-Regular" panose="02000503000000020004" pitchFamily="50" charset="-94"/>
              </a:rPr>
              <a:t>50%CO50%PES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210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190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8431888" y="5274382"/>
            <a:ext cx="1741631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W9013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r>
              <a:rPr lang="tr-TR" sz="1600" dirty="0" smtClean="0">
                <a:latin typeface="Izmir-Regular" panose="02000503000000020004" pitchFamily="50" charset="-94"/>
              </a:rPr>
              <a:t> </a:t>
            </a:r>
            <a:r>
              <a:rPr lang="tr-TR" sz="1600" dirty="0" err="1" smtClean="0">
                <a:latin typeface="Izmir-Regular" panose="02000503000000020004" pitchFamily="50" charset="-94"/>
              </a:rPr>
              <a:t>Interlock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53%CO47%PES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185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196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72611" y="47574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dirty="0" smtClean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DURABLE</a:t>
            </a:r>
            <a:endParaRPr lang="tr-TR" sz="3600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t="29049" r="21316" b="2446"/>
          <a:stretch/>
        </p:blipFill>
        <p:spPr>
          <a:xfrm>
            <a:off x="4122093" y="-381001"/>
            <a:ext cx="8273107" cy="7315201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1915" y="6279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dirty="0" smtClean="0">
                <a:latin typeface="72 Black" panose="020B0A04030603020204" pitchFamily="34" charset="0"/>
                <a:cs typeface="72 Black" panose="020B0A04030603020204" pitchFamily="34" charset="0"/>
              </a:rPr>
              <a:t>NATURAL TOUCH</a:t>
            </a:r>
            <a:endParaRPr lang="tr-TR" sz="36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581619" y="5310851"/>
            <a:ext cx="1591590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Izmir-Regular" panose="02000503000000020004" pitchFamily="50" charset="-94"/>
              </a:rPr>
              <a:t>E20244-001</a:t>
            </a:r>
            <a:endParaRPr lang="tr-TR" b="1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smtClean="0">
                <a:latin typeface="Izmir-Regular" panose="02000503000000020004" pitchFamily="50" charset="-94"/>
              </a:rPr>
              <a:t>100%CO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150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198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5" y="1022044"/>
            <a:ext cx="5605948" cy="52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13746" r="27028" b="2955"/>
          <a:stretch/>
        </p:blipFill>
        <p:spPr>
          <a:xfrm>
            <a:off x="4114800" y="85982"/>
            <a:ext cx="4199641" cy="408180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r="8750" b="10524"/>
          <a:stretch/>
        </p:blipFill>
        <p:spPr>
          <a:xfrm>
            <a:off x="4114801" y="-291980"/>
            <a:ext cx="4189446" cy="451874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5"/>
          <a:stretch/>
        </p:blipFill>
        <p:spPr>
          <a:xfrm>
            <a:off x="8352148" y="79316"/>
            <a:ext cx="4005296" cy="429588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8" r="10162"/>
          <a:stretch/>
        </p:blipFill>
        <p:spPr>
          <a:xfrm>
            <a:off x="8266922" y="-331615"/>
            <a:ext cx="4040156" cy="505020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9" t="12136"/>
          <a:stretch/>
        </p:blipFill>
        <p:spPr>
          <a:xfrm>
            <a:off x="-16933" y="-270934"/>
            <a:ext cx="4055935" cy="507350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2"/>
          <a:stretch/>
        </p:blipFill>
        <p:spPr>
          <a:xfrm>
            <a:off x="-422222" y="-247636"/>
            <a:ext cx="4537022" cy="505020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0769" y="4730234"/>
            <a:ext cx="294272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E73505-001</a:t>
            </a:r>
          </a:p>
          <a:p>
            <a:r>
              <a:rPr lang="tr-TR" sz="1600" dirty="0" err="1">
                <a:latin typeface="Izmir-Regular" panose="02000503000000020004" pitchFamily="50" charset="-94"/>
              </a:rPr>
              <a:t>Structured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err="1">
                <a:latin typeface="Izmir-Regular" panose="02000503000000020004" pitchFamily="50" charset="-94"/>
              </a:rPr>
              <a:t>Reported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err="1" smtClean="0">
                <a:latin typeface="Izmir-Regular" panose="02000503000000020004" pitchFamily="50" charset="-94"/>
              </a:rPr>
              <a:t>Ribana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smtClean="0">
                <a:latin typeface="Izmir-Regular" panose="02000503000000020004" pitchFamily="50" charset="-94"/>
              </a:rPr>
              <a:t>64%TEN36%CO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190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160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720319" y="4730233"/>
            <a:ext cx="1591590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E20364-002</a:t>
            </a:r>
            <a:endParaRPr lang="tr-TR" b="1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Pique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smtClean="0">
                <a:latin typeface="Izmir-Regular" panose="02000503000000020004" pitchFamily="50" charset="-94"/>
              </a:rPr>
              <a:t>56%CO44%PA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180 </a:t>
            </a:r>
            <a:r>
              <a:rPr lang="tr-TR" sz="1600" dirty="0" smtClean="0">
                <a:latin typeface="Izmir-Regular" panose="02000503000000020004" pitchFamily="50" charset="-94"/>
              </a:rPr>
              <a:t>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165 </a:t>
            </a:r>
            <a:r>
              <a:rPr lang="tr-TR" sz="1600" dirty="0" smtClean="0">
                <a:latin typeface="Izmir-Regular" panose="02000503000000020004" pitchFamily="50" charset="-94"/>
              </a:rPr>
              <a:t>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739869" y="4730233"/>
            <a:ext cx="2669513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E94382-001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Reported</a:t>
            </a:r>
            <a:r>
              <a:rPr lang="tr-TR" sz="1600" dirty="0" smtClean="0">
                <a:latin typeface="Izmir-Regular" panose="02000503000000020004" pitchFamily="50" charset="-94"/>
              </a:rPr>
              <a:t> </a:t>
            </a:r>
            <a:r>
              <a:rPr lang="tr-TR" sz="1600" dirty="0" err="1" smtClean="0">
                <a:latin typeface="Izmir-Regular" panose="02000503000000020004" pitchFamily="50" charset="-94"/>
              </a:rPr>
              <a:t>Ottoman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52%RCYPES48%ORGCO  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210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194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8052318" y="4177781"/>
            <a:ext cx="363894" cy="338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58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8"/>
          <a:stretch/>
        </p:blipFill>
        <p:spPr>
          <a:xfrm>
            <a:off x="-1337979" y="10881"/>
            <a:ext cx="7433979" cy="6858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6618429" y="1000346"/>
            <a:ext cx="4234539" cy="40005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2"/>
          <a:stretch/>
        </p:blipFill>
        <p:spPr>
          <a:xfrm>
            <a:off x="6143882" y="309488"/>
            <a:ext cx="4835293" cy="538221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649508"/>
            <a:ext cx="3135086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tr-TR" sz="3600" dirty="0" smtClean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SORONA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3600" dirty="0" smtClean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SERIES</a:t>
            </a:r>
          </a:p>
          <a:p>
            <a:pPr>
              <a:lnSpc>
                <a:spcPct val="100000"/>
              </a:lnSpc>
            </a:pP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6995429" y="5065253"/>
            <a:ext cx="3175741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E93838-001</a:t>
            </a:r>
          </a:p>
          <a:p>
            <a:r>
              <a:rPr lang="tr-TR" sz="1600" dirty="0" err="1">
                <a:latin typeface="Izmir-Regular" panose="02000503000000020004" pitchFamily="50" charset="-94"/>
              </a:rPr>
              <a:t>Pique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err="1" smtClean="0">
                <a:latin typeface="Izmir-Regular" panose="02000503000000020004" pitchFamily="50" charset="-94"/>
              </a:rPr>
              <a:t>Interlock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>
                <a:latin typeface="Izmir-Regular" panose="02000503000000020004" pitchFamily="50" charset="-94"/>
              </a:rPr>
              <a:t>78%ELASTOMULTIESTE22%PES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</a:t>
            </a:r>
            <a:r>
              <a:rPr lang="tr-TR" sz="1600" dirty="0" smtClean="0">
                <a:latin typeface="Izmir-Regular" panose="02000503000000020004" pitchFamily="50" charset="-94"/>
              </a:rPr>
              <a:t>190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144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567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17994"/>
          <a:stretch/>
        </p:blipFill>
        <p:spPr>
          <a:xfrm>
            <a:off x="-383983" y="-67731"/>
            <a:ext cx="4487333" cy="419946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2"/>
          <a:stretch/>
        </p:blipFill>
        <p:spPr>
          <a:xfrm>
            <a:off x="-450605" y="-319973"/>
            <a:ext cx="4537022" cy="505020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52134" r="22162" b="16834"/>
          <a:stretch/>
        </p:blipFill>
        <p:spPr>
          <a:xfrm rot="5400000">
            <a:off x="7994686" y="-59899"/>
            <a:ext cx="4494284" cy="388898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2" r="10163"/>
          <a:stretch/>
        </p:blipFill>
        <p:spPr>
          <a:xfrm>
            <a:off x="8077194" y="-362548"/>
            <a:ext cx="4142993" cy="505020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8"/>
          <a:stretch/>
        </p:blipFill>
        <p:spPr>
          <a:xfrm>
            <a:off x="4169229" y="-171133"/>
            <a:ext cx="3956215" cy="42164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2" r="10163"/>
          <a:stretch/>
        </p:blipFill>
        <p:spPr>
          <a:xfrm>
            <a:off x="4027707" y="-319973"/>
            <a:ext cx="4142993" cy="505020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00769" y="4730234"/>
            <a:ext cx="35312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Izmir-Regular" panose="02000503000000020004" pitchFamily="50" charset="-94"/>
              </a:rPr>
              <a:t>E02761-001</a:t>
            </a:r>
          </a:p>
          <a:p>
            <a:r>
              <a:rPr lang="tr-TR" dirty="0" err="1">
                <a:latin typeface="Izmir-Regular" panose="02000503000000020004" pitchFamily="50" charset="-94"/>
              </a:rPr>
              <a:t>Reported</a:t>
            </a:r>
            <a:r>
              <a:rPr lang="tr-TR" dirty="0">
                <a:latin typeface="Izmir-Regular" panose="02000503000000020004" pitchFamily="50" charset="-94"/>
              </a:rPr>
              <a:t> </a:t>
            </a:r>
            <a:r>
              <a:rPr lang="tr-TR" dirty="0" err="1">
                <a:latin typeface="Izmir-Regular" panose="02000503000000020004" pitchFamily="50" charset="-94"/>
              </a:rPr>
              <a:t>Pique</a:t>
            </a:r>
            <a:r>
              <a:rPr lang="tr-TR" dirty="0">
                <a:latin typeface="Izmir-Regular" panose="02000503000000020004" pitchFamily="50" charset="-94"/>
              </a:rPr>
              <a:t> </a:t>
            </a:r>
            <a:r>
              <a:rPr lang="tr-TR" dirty="0" err="1">
                <a:latin typeface="Izmir-Regular" panose="02000503000000020004" pitchFamily="50" charset="-94"/>
              </a:rPr>
              <a:t>Single</a:t>
            </a:r>
            <a:r>
              <a:rPr lang="tr-TR" dirty="0">
                <a:latin typeface="Izmir-Regular" panose="02000503000000020004" pitchFamily="50" charset="-94"/>
              </a:rPr>
              <a:t> Jersey</a:t>
            </a:r>
          </a:p>
          <a:p>
            <a:r>
              <a:rPr lang="tr-TR" dirty="0">
                <a:latin typeface="Izmir-Regular" panose="02000503000000020004" pitchFamily="50" charset="-94"/>
              </a:rPr>
              <a:t>52%ELASTOMULTIESTE48%CO</a:t>
            </a:r>
          </a:p>
          <a:p>
            <a:r>
              <a:rPr lang="tr-TR" dirty="0" err="1">
                <a:latin typeface="Izmir-Regular" panose="02000503000000020004" pitchFamily="50" charset="-94"/>
              </a:rPr>
              <a:t>Weight</a:t>
            </a:r>
            <a:r>
              <a:rPr lang="tr-TR" dirty="0">
                <a:latin typeface="Izmir-Regular" panose="02000503000000020004" pitchFamily="50" charset="-94"/>
              </a:rPr>
              <a:t>: 165 gr</a:t>
            </a:r>
          </a:p>
          <a:p>
            <a:r>
              <a:rPr lang="tr-TR" dirty="0" err="1">
                <a:latin typeface="Izmir-Regular" panose="02000503000000020004" pitchFamily="50" charset="-94"/>
              </a:rPr>
              <a:t>Width</a:t>
            </a:r>
            <a:r>
              <a:rPr lang="tr-TR" dirty="0">
                <a:latin typeface="Izmir-Regular" panose="02000503000000020004" pitchFamily="50" charset="-94"/>
              </a:rPr>
              <a:t>: 125 cm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720319" y="4730233"/>
            <a:ext cx="3143040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E10393-001</a:t>
            </a:r>
          </a:p>
          <a:p>
            <a:r>
              <a:rPr lang="tr-TR" sz="1600" dirty="0" err="1">
                <a:latin typeface="Izmir-Regular" panose="02000503000000020004" pitchFamily="50" charset="-94"/>
              </a:rPr>
              <a:t>Plated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err="1">
                <a:latin typeface="Izmir-Regular" panose="02000503000000020004" pitchFamily="50" charset="-94"/>
              </a:rPr>
              <a:t>Single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smtClean="0">
                <a:latin typeface="Izmir-Regular" panose="02000503000000020004" pitchFamily="50" charset="-94"/>
              </a:rPr>
              <a:t>Jersey</a:t>
            </a:r>
          </a:p>
          <a:p>
            <a:r>
              <a:rPr lang="tr-TR" sz="1600" dirty="0">
                <a:latin typeface="Izmir-Regular" panose="02000503000000020004" pitchFamily="50" charset="-94"/>
              </a:rPr>
              <a:t>61%ELASTOMULTIESTE39%PES</a:t>
            </a:r>
            <a:endParaRPr lang="tr-TR" sz="1600" dirty="0" smtClean="0">
              <a:latin typeface="Izmir-Regular" panose="02000503000000020004" pitchFamily="50" charset="-94"/>
            </a:endParaRP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>
                <a:latin typeface="Izmir-Regular" panose="02000503000000020004" pitchFamily="50" charset="-94"/>
              </a:rPr>
              <a:t>: 1</a:t>
            </a:r>
            <a:r>
              <a:rPr lang="tr-TR" sz="1600" dirty="0" smtClean="0">
                <a:latin typeface="Izmir-Regular" panose="02000503000000020004" pitchFamily="50" charset="-94"/>
              </a:rPr>
              <a:t>40 gr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150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8739869" y="4730233"/>
            <a:ext cx="3231397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Izmir-Regular" panose="02000503000000020004" pitchFamily="50" charset="-94"/>
              </a:rPr>
              <a:t>E03977-001</a:t>
            </a:r>
          </a:p>
          <a:p>
            <a:r>
              <a:rPr lang="tr-TR" sz="1600" dirty="0" err="1">
                <a:latin typeface="Izmir-Regular" panose="02000503000000020004" pitchFamily="50" charset="-94"/>
              </a:rPr>
              <a:t>Reported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err="1">
                <a:latin typeface="Izmir-Regular" panose="02000503000000020004" pitchFamily="50" charset="-94"/>
              </a:rPr>
              <a:t>Pique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err="1">
                <a:latin typeface="Izmir-Regular" panose="02000503000000020004" pitchFamily="50" charset="-94"/>
              </a:rPr>
              <a:t>Single</a:t>
            </a:r>
            <a:r>
              <a:rPr lang="tr-TR" sz="1600" dirty="0">
                <a:latin typeface="Izmir-Regular" panose="02000503000000020004" pitchFamily="50" charset="-94"/>
              </a:rPr>
              <a:t> </a:t>
            </a:r>
            <a:r>
              <a:rPr lang="tr-TR" sz="1600" dirty="0" smtClean="0">
                <a:latin typeface="Izmir-Regular" panose="02000503000000020004" pitchFamily="50" charset="-94"/>
              </a:rPr>
              <a:t>Jersey</a:t>
            </a:r>
          </a:p>
          <a:p>
            <a:r>
              <a:rPr lang="tr-TR" sz="1600" dirty="0" smtClean="0">
                <a:latin typeface="Izmir-Regular" panose="02000503000000020004" pitchFamily="50" charset="-94"/>
              </a:rPr>
              <a:t>51%CO49%ELASTOMULTIESTER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Weight</a:t>
            </a:r>
            <a:r>
              <a:rPr lang="tr-TR" sz="1600" dirty="0" smtClean="0">
                <a:latin typeface="Izmir-Regular" panose="02000503000000020004" pitchFamily="50" charset="-94"/>
              </a:rPr>
              <a:t>: 190 gr </a:t>
            </a:r>
          </a:p>
          <a:p>
            <a:r>
              <a:rPr lang="tr-TR" sz="1600" dirty="0" err="1" smtClean="0">
                <a:latin typeface="Izmir-Regular" panose="02000503000000020004" pitchFamily="50" charset="-94"/>
              </a:rPr>
              <a:t>Width</a:t>
            </a:r>
            <a:r>
              <a:rPr lang="tr-TR" sz="1600" dirty="0" smtClean="0">
                <a:latin typeface="Izmir-Regular" panose="02000503000000020004" pitchFamily="50" charset="-94"/>
              </a:rPr>
              <a:t>: 125 cm</a:t>
            </a:r>
            <a:endParaRPr lang="tr-TR" sz="1600" dirty="0">
              <a:latin typeface="Izmir-Regular" panose="02000503000000020004" pitchFamily="50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2416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576942" y="2002971"/>
            <a:ext cx="11615057" cy="2601686"/>
          </a:xfrm>
          <a:prstGeom prst="rect">
            <a:avLst/>
          </a:prstGeom>
          <a:solidFill>
            <a:srgbClr val="464675"/>
          </a:solidFill>
          <a:ln>
            <a:solidFill>
              <a:srgbClr val="464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07029" y="28379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dirty="0" smtClean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COMFORT SERIES</a:t>
            </a:r>
            <a:endParaRPr lang="tr-TR" sz="3600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12" y="0"/>
            <a:ext cx="4856176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0" y="-869347"/>
            <a:ext cx="5936645" cy="890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4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242</Words>
  <Application>Microsoft Office PowerPoint</Application>
  <PresentationFormat>Geniş ekran</PresentationFormat>
  <Paragraphs>98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8" baseType="lpstr">
      <vt:lpstr>72 Black</vt:lpstr>
      <vt:lpstr>Arial</vt:lpstr>
      <vt:lpstr>Calibri</vt:lpstr>
      <vt:lpstr>Calibri Light</vt:lpstr>
      <vt:lpstr>IzmirNarrow-Heavy</vt:lpstr>
      <vt:lpstr>Izmir-Regular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Melis TETIK</dc:creator>
  <cp:lastModifiedBy>Melis TETIK</cp:lastModifiedBy>
  <cp:revision>58</cp:revision>
  <dcterms:created xsi:type="dcterms:W3CDTF">2022-08-25T06:50:32Z</dcterms:created>
  <dcterms:modified xsi:type="dcterms:W3CDTF">2023-01-04T08:27:36Z</dcterms:modified>
</cp:coreProperties>
</file>